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italic.fntdata"/><Relationship Id="rId12" Type="http://schemas.openxmlformats.org/officeDocument/2006/relationships/slide" Target="slides/slide7.xml"/><Relationship Id="rId56" Type="http://schemas.openxmlformats.org/officeDocument/2006/relationships/font" Target="fonts/Raleway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726f8f837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726f8f8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26f8f837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26f8f8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726f8f8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726f8f8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726f8f837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726f8f8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27685399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276853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35d730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35d730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5d730c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5d730c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5d730c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35d730c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920acf2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920acf2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0acf2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920acf2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35d730c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35d730c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35d730c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35d730c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35d730c2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35d730c2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5d730c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35d730c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35d730c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35d730c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5d730c2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35d730c2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35d730c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35d730c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5d730c2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5d730c2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5d730c2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5d730c2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35d730c2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35d730c2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35d730c2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35d730c2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5d730c2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35d730c2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35d730c2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35d730c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5d730c2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35d730c2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5d730c2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35d730c2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35d730c2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35d730c2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35d730c2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35d730c2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35d730c2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35d730c2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920acf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920acf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920acf2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920acf2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20acf2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920acf2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920acf22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920acf22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920acf2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920acf2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920acf2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920acf2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920acf2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920acf2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PRESENTAZIONE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BookWorm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Contributors: Nisivoccia Giuseppe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Giovanni.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Giovanni, utente veterano di BookWorm , decide di creare una nuova community relativa al libro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 “Tre Uomini e una vita” , non trovando alcuna community relativa ad esso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600" y="3404300"/>
            <a:ext cx="1273225" cy="17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02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097" y="285625"/>
            <a:ext cx="48672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25" y="152400"/>
            <a:ext cx="54435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Aldo.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Aldo, iscritto alla community “Subaru Baracca”, va sulla pagina della community dove creerà un post non appropriato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Giacomo,</a:t>
            </a:r>
            <a:r>
              <a:rPr lang="it" sz="1800"/>
              <a:t> iscritto alla community “Subaru Baracca”, mentre naviga sulla sua homepage nota il post di Aldo e ritenendo il contenuto non appropriato decide di segnalarlo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75" y="152400"/>
            <a:ext cx="5246825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00" y="122800"/>
            <a:ext cx="5760776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00" y="100575"/>
            <a:ext cx="61075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6600"/>
            <a:ext cx="8839201" cy="293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Sequence Diagram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CaricaPost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Activity</a:t>
            </a: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 Diagram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9" y="898975"/>
            <a:ext cx="4258575" cy="40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203" y="1943100"/>
            <a:ext cx="4410398" cy="30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Class Interface Post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50" y="1018025"/>
            <a:ext cx="60388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Class Interface Post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328" y="714550"/>
            <a:ext cx="4253722" cy="44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95000" y="527025"/>
            <a:ext cx="62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600">
                <a:solidFill>
                  <a:schemeClr val="accent3"/>
                </a:solidFill>
              </a:rPr>
              <a:t>Come nasce BookWorm?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95000" y="1295025"/>
            <a:ext cx="7775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900">
                <a:latin typeface="Arial"/>
                <a:ea typeface="Arial"/>
                <a:cs typeface="Arial"/>
                <a:sym typeface="Arial"/>
              </a:rPr>
              <a:t>Il software BookWorm sviluppato è affine a tutte le caratteristiche dei social network più famosi come instagram e reddit ma completamente incentrato sui Libri e cerca di fondere queste funzionalità nel tentativo di creare un sistema di comunicazione adatto al pubblico a cui si riferisce.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900">
                <a:latin typeface="Arial"/>
                <a:ea typeface="Arial"/>
                <a:cs typeface="Arial"/>
                <a:sym typeface="Arial"/>
              </a:rPr>
              <a:t>Il nome BookWorm è stato scelto in riferimento al suo significato che è quello di topo di biblioteca.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950" y="206750"/>
            <a:ext cx="2358426" cy="132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Class </a:t>
            </a: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25" y="744200"/>
            <a:ext cx="6534825" cy="40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Dati Persistenti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199825" y="799275"/>
            <a:ext cx="8784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 è scelto di rendere persistenti le seguenti informazioni: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Utente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Libro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Commento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Segnalazione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Design Goals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34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Sono Regole per l’implementazione dove definiamo limiti ed obiettivi fondamentali che il nostro sistema deve portare a termine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Performance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Tempo di risposta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Memoria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Affidabilità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Disponibilità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Robustezza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Manutenzione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Portabilità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Modificabilità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3.1 Performance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35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Tempo di risposta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tempo di risposta per ogni azione dell’utente deve essere non superiore ai 5 secondi nonostante un carico elevato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tempo di reindirizzamento ad una pagina deve essere molto breve,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La comunicazione tra il database e il sistema deve essere altrettanto veloce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Memoria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utilizza un database relazionale per memorizzare I dati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3.2 Affidabilità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6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Disponibilità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al momento è disponibile solo ad accesso limitato a pochi utenti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Robustezza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sistema sarà in grado di mostrare alert di errori dovuti ad una non corretta immissione dei dati da parte dell’utente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Affidabilità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Ogni dato relativo a post,community e credenziali dell’utente saranno salvate nel database del sistema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3.3 Manutenzione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7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Modificabilità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codice deve rispettare il manuale del buon programmatore, deve essere leggibile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Portabilità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sistema necessita esclusivamente di un browser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Com’è fatto il sistema?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Storage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Effettua la memorizzazione degli oggetti persistenti tramite DBMS</a:t>
            </a:r>
            <a:endParaRPr b="0" sz="1300">
              <a:solidFill>
                <a:schemeClr val="lt1"/>
              </a:solidFill>
            </a:endParaRPr>
          </a:p>
        </p:txBody>
      </p:sp>
      <p:sp>
        <p:nvSpPr>
          <p:cNvPr id="238" name="Google Shape;238;p38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Presentation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Include tutte le interfacce grafiche e in generale i Boundary Object con cui l’utente interagisce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39" name="Google Shape;239;p38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Application Logic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Si occupa della gestione della logica del sistema</a:t>
            </a:r>
            <a:endParaRPr b="0" sz="1300">
              <a:solidFill>
                <a:schemeClr val="lt1"/>
              </a:solidFill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407050" y="1496300"/>
            <a:ext cx="84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è stato utilizzato lo stile three-tier Client/Server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625" y="152400"/>
            <a:ext cx="37669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51" name="Google Shape;251;p4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Gestioni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40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Si è deciso di utilizzare 7 Gestioni che potessero riassumere al meglio il sito: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Autenticazione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Amministratore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Moderatore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HomePage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Post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Profilo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Libro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59" name="Google Shape;259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1 Autenticazione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2886275" y="1450550"/>
            <a:ext cx="330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l’autenticazione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Registrazione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AttivazioneAccount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RichiediAttivazione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RecuperaPassword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Logout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Requisiti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85525"/>
            <a:ext cx="3658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Affidabilità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Tutti I dati del software verranno mantenuti all’interno di un database , per garantirne la Robustezza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Sostenibilità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permetterà la segnalazione di eventuali bug , correggendo il problema il prima possibile fornendo una  nuova versione del software.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Requisiti Legali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utilizza licenze universali, con la possibile partecipazione di gruppi di terze parti.</a:t>
            </a:r>
            <a:endParaRPr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67" name="Google Shape;267;p4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2 Amministratore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2886275" y="1450550"/>
            <a:ext cx="330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dell’amministratore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AggiungiLibro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RimuoviLibro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BanUser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VisualizzaListaLibri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VisualizzaListaUtenti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VisualizzaListaSegnalazioni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VisualizzaSegnalazione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AccettaSegnalazione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RifiutaSegnalazione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75" name="Google Shape;275;p4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3 Moderatore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2886275" y="1450550"/>
            <a:ext cx="33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erie di funzionalità per la gestione del moderatore di una Community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EliminaCommunity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VisualizzaUtentiCommunity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83" name="Google Shape;283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4 HomePage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2886275" y="1450550"/>
            <a:ext cx="330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della HomePage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Ricerca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91" name="Google Shape;291;p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5 Post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2886275" y="1450550"/>
            <a:ext cx="3308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dei Post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CaricaPost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InserisciCommento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NuovaSegnalazionePost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RimuoviPost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RemoveLike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VisualizzaLike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99" name="Google Shape;299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6 Profilo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2886275" y="1450550"/>
            <a:ext cx="33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del profilo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VisualizzaProfilo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ModificaPassword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ModificaProfilo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DeleteAccount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07" name="Google Shape;307;p4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7 Libro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2886275" y="1450550"/>
            <a:ext cx="330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dei Libri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AllCommunityByBook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CreaCommunityByBook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FollowCommunity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UnfollowCommunity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VisualizzaCommunity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Mapping Hardware/Software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199825" y="799275"/>
            <a:ext cx="878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sistema sarà costituito da un server unico e da una insieme di client per accedere al sistema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 client possono effettuare richieste al server per eseguire le rispettive funzionalità.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800" y="1350800"/>
            <a:ext cx="4129450" cy="37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00" y="37000"/>
            <a:ext cx="451156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Controllo del flusso globale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199825" y="799275"/>
            <a:ext cx="8784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sistema è caratterizzato da un sito web accessibile dal browser.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Nel momento in cui un utente effettua il Login, vi è un accesso al Database per controllare l’effettiva esistenza di quest’ultimo.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Avuta la conferma dell’esistenza, l’utente può accedere alle diverse funzionalità messe a disposizione da parte del sistema.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L’utente può richiedere una risorsa attivando una URL. Il browser costruisce una HTTP Request con le informazioni prese dall’URL e viene inviato al server HTTP, in particolare viene catturata da un Controller.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Controller riceve l’HTTP Request tradotta in oggetto Java, dopo averlo letto utilizza i dati estratti per eseguire delle operazioni, opzionalmente utilizzando i Model di riferimento dell’oggetto desiderato.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Termina con la realizzazione di una risposta inviata sotto forma di Response ad una View, che avrà il compito di leggere i dati e formattarli in pagina Web.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/>
        </p:nvSpPr>
        <p:spPr>
          <a:xfrm>
            <a:off x="2855550" y="591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Object Design 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   Trade-off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51"/>
          <p:cNvSpPr txBox="1"/>
          <p:nvPr>
            <p:ph idx="4294967295" type="body"/>
          </p:nvPr>
        </p:nvSpPr>
        <p:spPr>
          <a:xfrm>
            <a:off x="2892550" y="12797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 trade-off è una situazione che implica una scelta tra due o più possibilità, in cui la diminuzione di una quantità costituisce un aumento in un'altra quantità.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Interfaccia VS Usabilità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◆"/>
            </a:pPr>
            <a:r>
              <a:rPr b="1" lang="it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L’interfaccia è creata in modo tale da preferire la comodità di utilizzo e semplicità</a:t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Sicurezza VS Efficienza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◆"/>
            </a:pPr>
            <a:r>
              <a:rPr b="1" lang="it" sz="1200">
                <a:latin typeface="Raleway"/>
                <a:ea typeface="Raleway"/>
                <a:cs typeface="Raleway"/>
                <a:sym typeface="Raleway"/>
              </a:rPr>
              <a:t>Il sistema offre controlli e supervisione in qualsiasi area del sistema</a:t>
            </a: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Quanti tipi di utenti è necessario utilizzare per</a:t>
            </a:r>
            <a:r>
              <a:rPr lang="it"/>
              <a:t> </a:t>
            </a:r>
            <a:br>
              <a:rPr lang="it"/>
            </a:br>
            <a:r>
              <a:rPr lang="it">
                <a:solidFill>
                  <a:schemeClr val="accent5"/>
                </a:solidFill>
              </a:rPr>
              <a:t>sviluppare BookWorm?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2"/>
          <p:cNvSpPr txBox="1"/>
          <p:nvPr/>
        </p:nvSpPr>
        <p:spPr>
          <a:xfrm>
            <a:off x="2855550" y="391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Linee Guida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1" name="Google Shape;341;p52"/>
          <p:cNvSpPr txBox="1"/>
          <p:nvPr>
            <p:ph idx="4294967295" type="body"/>
          </p:nvPr>
        </p:nvSpPr>
        <p:spPr>
          <a:xfrm>
            <a:off x="2907350" y="107995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ode Style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codice deve essere perfettamente indentato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Convention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Nomi ben descrittivi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Nomi di uso comune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Variabili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minuscola e una parola seguente con la maiuscola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Metodi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minuscola e una parola seguente con la maiuscola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Classi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Char char="◆"/>
            </a:pPr>
            <a:r>
              <a:rPr b="1" lang="it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maiuscola e una parola seguente con la maiuscola</a:t>
            </a:r>
            <a:endParaRPr b="1" sz="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Packages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" y="981025"/>
            <a:ext cx="380762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76" y="1092025"/>
            <a:ext cx="34385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500" y="721975"/>
            <a:ext cx="2555900" cy="44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60" name="Google Shape;360;p5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 Test Plan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2886275" y="1450550"/>
            <a:ext cx="3308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Funzionalità testate: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Registrazione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AggiungiLibro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BanUser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RimuoviLibro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CreaCommunityByBook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VisualizzaCommunity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ModificaCommunity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CaricaPost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RimuoviPost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ModificaPassword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ModificaProfilo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VisualizzaProfilo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68" name="Google Shape;368;p5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7.1 Test Post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2886275" y="1450550"/>
            <a:ext cx="330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CaricaPost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ModificaPost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RimuoviPost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87125" cy="2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300"/>
            <a:ext cx="3159137" cy="2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925" y="152400"/>
            <a:ext cx="3399675" cy="377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67876" cy="18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676" y="152400"/>
            <a:ext cx="4218924" cy="295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43200"/>
            <a:ext cx="3287649" cy="28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64201" cy="22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300"/>
            <a:ext cx="4591274" cy="2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074" y="2590300"/>
            <a:ext cx="2711136" cy="2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0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0"/>
          <p:cNvSpPr txBox="1"/>
          <p:nvPr>
            <p:ph type="title"/>
          </p:nvPr>
        </p:nvSpPr>
        <p:spPr>
          <a:xfrm>
            <a:off x="283100" y="486750"/>
            <a:ext cx="8774700" cy="4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FFFFF"/>
                </a:solidFill>
              </a:rPr>
              <a:t>Con la ricerca svolta, sono stati raggiunti gli obiettivi minimi prefissati.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dk1"/>
                </a:solidFill>
              </a:rPr>
              <a:t>BookWorm</a:t>
            </a:r>
            <a:r>
              <a:rPr lang="it" sz="4000"/>
              <a:t> </a:t>
            </a:r>
            <a:r>
              <a:rPr lang="it" sz="4000">
                <a:solidFill>
                  <a:srgbClr val="FFFFFF"/>
                </a:solidFill>
              </a:rPr>
              <a:t>può essere considerato accettabile ma potrebbe essere migliorati in moltissimi modi per rimanere concorrente con gli altri Social Network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/>
        </p:nvSpPr>
        <p:spPr>
          <a:xfrm>
            <a:off x="606850" y="488450"/>
            <a:ext cx="805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 PRESENTAZIONE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83100" y="474900"/>
            <a:ext cx="86223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</a:rPr>
              <a:t>Solo uno! Perchè?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it" sz="2200"/>
              <a:t>L’utente è un concetto altamente astratto, esso verrà ugualmente diviso per comprendere meglio le funzionalità dei vari ruoli:</a:t>
            </a:r>
            <a:endParaRPr b="0" sz="2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300">
                <a:solidFill>
                  <a:schemeClr val="dk1"/>
                </a:solidFill>
              </a:rPr>
              <a:t>Utente Registrato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◆"/>
            </a:pPr>
            <a:r>
              <a:rPr lang="it" sz="1300">
                <a:solidFill>
                  <a:schemeClr val="dk1"/>
                </a:solidFill>
              </a:rPr>
              <a:t>Semplice utente che naviga il sito, si iscrive a community e carica post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400">
                <a:solidFill>
                  <a:schemeClr val="dk1"/>
                </a:solidFill>
              </a:rPr>
              <a:t>Moderatore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◆"/>
            </a:pPr>
            <a:r>
              <a:rPr lang="it" sz="1400">
                <a:solidFill>
                  <a:schemeClr val="dk1"/>
                </a:solidFill>
              </a:rPr>
              <a:t>Un tipo di utente il quale è proprietario di una community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◆"/>
            </a:pPr>
            <a:r>
              <a:rPr lang="it" sz="1400">
                <a:solidFill>
                  <a:schemeClr val="dk1"/>
                </a:solidFill>
              </a:rPr>
              <a:t>Esso è Moderatore solo nel momento in cui agisce sulla propria community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400">
                <a:solidFill>
                  <a:schemeClr val="dk1"/>
                </a:solidFill>
              </a:rPr>
              <a:t>Amministratore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lang="it" sz="1400">
                <a:solidFill>
                  <a:schemeClr val="dk1"/>
                </a:solidFill>
              </a:rPr>
              <a:t>“Utente” speciale che avrà la possibilità di visualizzare in maniera chiara gli utenti e i posti creati e/o segnalati, prendendo provvedimenti dove necessario.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Giacomo.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Giacomo, avido lettore, è sempre stato interessato a cercare un modo per potersi relazionare con altri lettori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Giovanni, un suo amico, gli consiglia BookWorm, un sito che potrebbe fare proprio al caso suo.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1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900" y="152400"/>
            <a:ext cx="38483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191" y="152400"/>
            <a:ext cx="35996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9389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2400">
                <a:solidFill>
                  <a:schemeClr val="dk2"/>
                </a:solidFill>
              </a:rPr>
              <a:t>Il problema nasce perché oggigiorno nel mondo le persone vogliono restare in comunicazione tra di loro anche a chilometri di distanza, e tra nazionalità diverse. 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124" name="Google Shape;124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Esempi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Uno dei migliori modi per comunicare è tramite Community e Post di vario tipo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Community</a:t>
            </a: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si intende un insieme di utenti di internet interessati al medesimo argomento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Post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 post è un messaggio testuale, con funzione di opinione o commento o intervento, inviato in uno spazio comune sul Web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